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8"/>
  </p:notesMasterIdLst>
  <p:handoutMasterIdLst>
    <p:handoutMasterId r:id="rId39"/>
  </p:handoutMasterIdLst>
  <p:sldIdLst>
    <p:sldId id="330" r:id="rId8"/>
    <p:sldId id="429" r:id="rId9"/>
    <p:sldId id="301" r:id="rId10"/>
    <p:sldId id="433" r:id="rId11"/>
    <p:sldId id="432" r:id="rId12"/>
    <p:sldId id="352" r:id="rId13"/>
    <p:sldId id="443" r:id="rId14"/>
    <p:sldId id="404" r:id="rId15"/>
    <p:sldId id="406" r:id="rId16"/>
    <p:sldId id="356" r:id="rId17"/>
    <p:sldId id="412" r:id="rId18"/>
    <p:sldId id="414" r:id="rId19"/>
    <p:sldId id="378" r:id="rId20"/>
    <p:sldId id="385" r:id="rId21"/>
    <p:sldId id="426" r:id="rId22"/>
    <p:sldId id="331" r:id="rId23"/>
    <p:sldId id="424" r:id="rId24"/>
    <p:sldId id="425" r:id="rId25"/>
    <p:sldId id="444" r:id="rId26"/>
    <p:sldId id="445" r:id="rId27"/>
    <p:sldId id="327" r:id="rId28"/>
    <p:sldId id="435" r:id="rId29"/>
    <p:sldId id="437" r:id="rId30"/>
    <p:sldId id="438" r:id="rId31"/>
    <p:sldId id="439" r:id="rId32"/>
    <p:sldId id="442" r:id="rId33"/>
    <p:sldId id="351" r:id="rId34"/>
    <p:sldId id="329" r:id="rId35"/>
    <p:sldId id="434" r:id="rId36"/>
    <p:sldId id="291" r:id="rId37"/>
  </p:sldIdLst>
  <p:sldSz cx="12188825" cy="6858000"/>
  <p:notesSz cx="6858000" cy="9296400"/>
  <p:embeddedFontLst>
    <p:embeddedFont>
      <p:font typeface="Consolas" panose="020B0609020204030204" pitchFamily="49" charset="0"/>
      <p:regular r:id="rId40"/>
      <p:bold r:id="rId41"/>
      <p:italic r:id="rId42"/>
      <p:boldItalic r:id="rId43"/>
    </p:embeddedFont>
    <p:embeddedFont>
      <p:font typeface="Segoe UI Light" panose="020B0502040204020203" pitchFamily="34" charset="0"/>
      <p:regular r:id="rId44"/>
      <p:italic r:id="rId45"/>
    </p:embeddedFont>
    <p:embeddedFont>
      <p:font typeface="Segoe UI" panose="020B0502040204020203" pitchFamily="34" charset="0"/>
      <p:regular r:id="rId46"/>
      <p:bold r:id="rId47"/>
      <p:italic r:id="rId48"/>
      <p:boldItalic r:id="rId4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429"/>
            <p14:sldId id="301"/>
            <p14:sldId id="433"/>
            <p14:sldId id="432"/>
          </p14:sldIdLst>
        </p14:section>
        <p14:section name="Windows Azure" id="{5E4156E2-A099-4F51-80BA-A0A1B5CA74F0}">
          <p14:sldIdLst>
            <p14:sldId id="352"/>
            <p14:sldId id="443"/>
            <p14:sldId id="404"/>
            <p14:sldId id="406"/>
          </p14:sldIdLst>
        </p14:section>
        <p14:section name="Virtual Machines" id="{F0F5B035-F424-4FA7-B544-D9588B3F33E0}">
          <p14:sldIdLst>
            <p14:sldId id="356"/>
            <p14:sldId id="412"/>
            <p14:sldId id="414"/>
          </p14:sldIdLst>
        </p14:section>
        <p14:section name="Web Sites" id="{264A8B60-B9FA-4432-95A4-7895E89FC737}">
          <p14:sldIdLst>
            <p14:sldId id="378"/>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5"/>
            <p14:sldId id="444"/>
            <p14:sldId id="445"/>
          </p14:sldIdLst>
        </p14:section>
        <p14:section name="Blob Storage" id="{2051A546-2383-44DC-A095-2A4ABEEFB210}">
          <p14:sldIdLst/>
        </p14:section>
        <p14:section name="Identity &amp; Service Bus" id="{FEB934FC-C07F-4B70-9AA6-EDDF34557D53}">
          <p14:sldIdLst>
            <p14:sldId id="327"/>
            <p14:sldId id="435"/>
            <p14:sldId id="437"/>
            <p14:sldId id="438"/>
            <p14:sldId id="439"/>
            <p14:sldId id="442"/>
            <p14:sldId id="351"/>
          </p14:sldIdLst>
        </p14:section>
        <p14:section name="Closing" id="{8AF084D8-4D86-40FB-8932-4F6AA17A5223}">
          <p14:sldIdLst>
            <p14:sldId id="329"/>
            <p14:sldId id="434"/>
            <p14:sldId id="29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62818" autoAdjust="0"/>
  </p:normalViewPr>
  <p:slideViewPr>
    <p:cSldViewPr snapToGrid="0">
      <p:cViewPr varScale="1">
        <p:scale>
          <a:sx n="61" d="100"/>
          <a:sy n="61" d="100"/>
        </p:scale>
        <p:origin x="1332" y="4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8274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3520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29085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kern="1200" dirty="0" smtClean="0">
                <a:solidFill>
                  <a:schemeClr val="tx1"/>
                </a:solidFill>
                <a:effectLst/>
                <a:latin typeface="Segoe UI" pitchFamily="34" charset="0"/>
                <a:ea typeface="+mn-ea"/>
                <a:cs typeface="+mn-cs"/>
              </a:rPr>
              <a:t>VM: A Work environment in the Cloud</a:t>
            </a:r>
          </a:p>
          <a:p>
            <a:pPr lvl="1"/>
            <a:r>
              <a:rPr lang="en-US" sz="1600" kern="1200" dirty="0" smtClean="0">
                <a:solidFill>
                  <a:schemeClr val="tx1"/>
                </a:solidFill>
                <a:effectLst/>
                <a:latin typeface="Segoe UI" pitchFamily="34" charset="0"/>
                <a:ea typeface="+mn-ea"/>
                <a:cs typeface="+mn-cs"/>
              </a:rPr>
              <a:t>Manual workstation burst, R </a:t>
            </a:r>
            <a:r>
              <a:rPr lang="en-US" sz="1600" kern="1200" dirty="0" err="1" smtClean="0">
                <a:solidFill>
                  <a:schemeClr val="tx1"/>
                </a:solidFill>
                <a:effectLst/>
                <a:latin typeface="Segoe UI" pitchFamily="34" charset="0"/>
                <a:ea typeface="+mn-ea"/>
                <a:cs typeface="+mn-cs"/>
              </a:rPr>
              <a:t>Matlab</a:t>
            </a:r>
            <a:endParaRPr lang="en-US" sz="1600" kern="1200" dirty="0" smtClean="0">
              <a:solidFill>
                <a:schemeClr val="tx1"/>
              </a:solidFill>
              <a:effectLst/>
              <a:latin typeface="Segoe UI" pitchFamily="34" charset="0"/>
              <a:ea typeface="+mn-ea"/>
              <a:cs typeface="+mn-cs"/>
            </a:endParaRPr>
          </a:p>
          <a:p>
            <a:pPr lvl="1"/>
            <a:r>
              <a:rPr lang="en-US" sz="1600" kern="1200" dirty="0" smtClean="0">
                <a:solidFill>
                  <a:schemeClr val="tx1"/>
                </a:solidFill>
                <a:effectLst/>
                <a:latin typeface="Segoe UI" pitchFamily="34" charset="0"/>
                <a:ea typeface="+mn-ea"/>
                <a:cs typeface="+mn-cs"/>
              </a:rPr>
              <a:t>VM as a Testing Environment</a:t>
            </a:r>
          </a:p>
          <a:p>
            <a:pPr lvl="1"/>
            <a:r>
              <a:rPr lang="en-US" sz="1600" kern="1200" dirty="0" smtClean="0">
                <a:solidFill>
                  <a:schemeClr val="tx1"/>
                </a:solidFill>
                <a:effectLst/>
                <a:latin typeface="Segoe UI" pitchFamily="34" charset="0"/>
                <a:ea typeface="+mn-ea"/>
                <a:cs typeface="+mn-cs"/>
              </a:rPr>
              <a:t>Blog Storage: Store and share your Data in the Cloud</a:t>
            </a:r>
          </a:p>
          <a:p>
            <a:pPr lvl="1"/>
            <a:r>
              <a:rPr lang="en-US" sz="1600" kern="1200" dirty="0" smtClean="0">
                <a:solidFill>
                  <a:schemeClr val="tx1"/>
                </a:solidFill>
                <a:effectLst/>
                <a:latin typeface="Segoe UI" pitchFamily="34" charset="0"/>
                <a:ea typeface="+mn-ea"/>
                <a:cs typeface="+mn-cs"/>
              </a:rPr>
              <a:t>Use persistent queue and table to scale embarrassingly parallel workload</a:t>
            </a:r>
          </a:p>
          <a:p>
            <a:pPr lvl="1"/>
            <a:r>
              <a:rPr lang="en-US" sz="1600" kern="1200" dirty="0" smtClean="0">
                <a:solidFill>
                  <a:schemeClr val="tx1"/>
                </a:solidFill>
                <a:effectLst/>
                <a:latin typeface="Segoe UI" pitchFamily="34" charset="0"/>
                <a:ea typeface="+mn-ea"/>
                <a:cs typeface="+mn-cs"/>
              </a:rPr>
              <a:t>Publish Reproducible</a:t>
            </a:r>
            <a:r>
              <a:rPr lang="en-US" sz="1600" kern="1200" baseline="0" dirty="0" smtClean="0">
                <a:solidFill>
                  <a:schemeClr val="tx1"/>
                </a:solidFill>
                <a:effectLst/>
                <a:latin typeface="Segoe UI" pitchFamily="34" charset="0"/>
                <a:ea typeface="+mn-ea"/>
                <a:cs typeface="+mn-cs"/>
              </a:rPr>
              <a:t> </a:t>
            </a:r>
            <a:r>
              <a:rPr lang="en-US" sz="1600" kern="1200" dirty="0" smtClean="0">
                <a:solidFill>
                  <a:schemeClr val="tx1"/>
                </a:solidFill>
                <a:effectLst/>
                <a:latin typeface="Segoe UI" pitchFamily="34" charset="0"/>
                <a:ea typeface="+mn-ea"/>
                <a:cs typeface="+mn-cs"/>
              </a:rPr>
              <a:t>Simulations in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https://www.windowsazure.com/en-us/manage/windows/fundamentals/compute/#Vmachine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652412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https://www.windowsazure.com/en-us/manage/windows/fundamentals/compute/#WebSites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318837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https://www.windowsazure.com/en-us/manage/windows/fundamentals/compute/#CloudServices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1993417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https://www.windowsazure.com/en-us/manage/windows/fundamentals/compute/#WhatShouldIUse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54513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4134962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30</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3</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the various computing patterns that</a:t>
            </a:r>
            <a:r>
              <a:rPr lang="en-US" baseline="0" dirty="0" smtClean="0"/>
              <a:t> are good for Cloud Computing</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pPr marL="285750" indent="-285750">
              <a:buFont typeface="Arial" panose="020B0604020202020204" pitchFamily="34" charset="0"/>
              <a:buChar char="•"/>
            </a:pPr>
            <a:r>
              <a:rPr lang="en-US" dirty="0" smtClean="0"/>
              <a:t>Cover the workloads</a:t>
            </a:r>
            <a:r>
              <a:rPr lang="en-US" baseline="0" dirty="0" smtClean="0"/>
              <a:t> in the slide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411444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66824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10" Type="http://schemas.microsoft.com/office/2007/relationships/hdphoto" Target="../media/hdphoto10.wdp"/><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43.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281457" y="392651"/>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3846786" y="1245653"/>
            <a:ext cx="8135006" cy="5392245"/>
          </a:xfrm>
          <a:prstGeom prst="rect">
            <a:avLst/>
          </a:prstGeom>
        </p:spPr>
        <p:txBody>
          <a:bodyPr/>
          <a:lstStyle/>
          <a:p>
            <a:pPr marL="3175" indent="0">
              <a:lnSpc>
                <a:spcPct val="100000"/>
              </a:lnSpc>
              <a:buNone/>
            </a:pPr>
            <a:r>
              <a:rPr lang="en-US" sz="2400" dirty="0" smtClean="0">
                <a:latin typeface="+mn-lt"/>
              </a:rPr>
              <a:t>Windows Server and </a:t>
            </a:r>
            <a:r>
              <a:rPr lang="en-US" sz="2400" dirty="0" smtClean="0">
                <a:latin typeface="+mn-lt"/>
              </a:rPr>
              <a:t>Linux</a:t>
            </a:r>
          </a:p>
          <a:p>
            <a:pPr marL="3175" indent="0">
              <a:lnSpc>
                <a:spcPct val="100000"/>
              </a:lnSpc>
              <a:buNone/>
            </a:pPr>
            <a:endParaRPr lang="en-US" sz="2400" dirty="0" smtClean="0">
              <a:latin typeface="+mn-lt"/>
            </a:endParaRPr>
          </a:p>
          <a:p>
            <a:pPr marL="171450" indent="-171450">
              <a:lnSpc>
                <a:spcPct val="100000"/>
              </a:lnSpc>
            </a:pPr>
            <a:r>
              <a:rPr lang="en-US" sz="2400" dirty="0" smtClean="0"/>
              <a:t>You can remote </a:t>
            </a:r>
            <a:r>
              <a:rPr lang="en-US" sz="2400" dirty="0"/>
              <a:t>desktop in or SSH in and run any workload</a:t>
            </a:r>
            <a:r>
              <a:rPr lang="en-US" sz="2400" dirty="0" smtClean="0"/>
              <a:t>.</a:t>
            </a:r>
          </a:p>
          <a:p>
            <a:pPr marL="171450" indent="-171450">
              <a:lnSpc>
                <a:spcPct val="100000"/>
              </a:lnSpc>
            </a:pPr>
            <a:endParaRPr lang="en-US" sz="2400" dirty="0"/>
          </a:p>
          <a:p>
            <a:pPr marL="171450" indent="-171450">
              <a:lnSpc>
                <a:spcPct val="100000"/>
              </a:lnSpc>
            </a:pPr>
            <a:r>
              <a:rPr lang="en-US" sz="2400" dirty="0"/>
              <a:t>These virtual machines enable you to be admin on the </a:t>
            </a:r>
            <a:r>
              <a:rPr lang="en-US" sz="2400" dirty="0" smtClean="0"/>
              <a:t>box</a:t>
            </a:r>
          </a:p>
          <a:p>
            <a:pPr marL="0" indent="0">
              <a:lnSpc>
                <a:spcPct val="100000"/>
              </a:lnSpc>
              <a:buNone/>
            </a:pPr>
            <a:endParaRPr lang="en-US" sz="2400" dirty="0"/>
          </a:p>
          <a:p>
            <a:pPr marL="171450" indent="-171450">
              <a:lnSpc>
                <a:spcPct val="100000"/>
              </a:lnSpc>
            </a:pPr>
            <a:r>
              <a:rPr lang="en-US" sz="2400" dirty="0"/>
              <a:t>They are durable, meaning if you reboot the VM, it is still there with all of your changes and data you stored to </a:t>
            </a:r>
            <a:r>
              <a:rPr lang="en-US" sz="2400" dirty="0" smtClean="0"/>
              <a:t>disk.</a:t>
            </a:r>
          </a:p>
          <a:p>
            <a:pPr marL="171450" indent="-171450">
              <a:lnSpc>
                <a:spcPct val="100000"/>
              </a:lnSpc>
            </a:pPr>
            <a:endParaRPr lang="en-US" sz="2400" dirty="0" smtClean="0"/>
          </a:p>
          <a:p>
            <a:pPr marL="171450" indent="-171450">
              <a:lnSpc>
                <a:spcPct val="100000"/>
              </a:lnSpc>
            </a:pPr>
            <a:r>
              <a:rPr lang="en-US" sz="2400" dirty="0"/>
              <a:t>With virtual private networking, you can deploy Virtual Machines in the cloud and group them together so they are part of their own private </a:t>
            </a:r>
            <a:r>
              <a:rPr lang="en-US" sz="2400" dirty="0" smtClean="0"/>
              <a:t>network</a:t>
            </a:r>
            <a:endParaRPr lang="en-US" sz="2400" dirty="0"/>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6333" y="540344"/>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13">
                                            <p:txEl>
                                              <p:pRg st="4" end="4"/>
                                            </p:txEl>
                                          </p:spTgt>
                                        </p:tgtEl>
                                        <p:attrNameLst>
                                          <p:attrName>style.visibility</p:attrName>
                                        </p:attrNameLst>
                                      </p:cBhvr>
                                      <p:to>
                                        <p:strVal val="visible"/>
                                      </p:to>
                                    </p:set>
                                    <p:animEffect transition="in" filter="fade">
                                      <p:cBhvr>
                                        <p:cTn id="25" dur="250"/>
                                        <p:tgtEl>
                                          <p:spTgt spid="1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5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250"/>
                                        <p:tgtEl>
                                          <p:spTgt spid="1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250"/>
                                  </p:stCondLst>
                                  <p:childTnLst>
                                    <p:set>
                                      <p:cBhvr>
                                        <p:cTn id="34" dur="1" fill="hold">
                                          <p:stCondLst>
                                            <p:cond delay="0"/>
                                          </p:stCondLst>
                                        </p:cTn>
                                        <p:tgtEl>
                                          <p:spTgt spid="13">
                                            <p:txEl>
                                              <p:pRg st="8" end="8"/>
                                            </p:txEl>
                                          </p:spTgt>
                                        </p:tgtEl>
                                        <p:attrNameLst>
                                          <p:attrName>style.visibility</p:attrName>
                                        </p:attrNameLst>
                                      </p:cBhvr>
                                      <p:to>
                                        <p:strVal val="visible"/>
                                      </p:to>
                                    </p:set>
                                    <p:animEffect transition="in" filter="fade">
                                      <p:cBhvr>
                                        <p:cTn id="35" dur="25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093199" y="1060503"/>
            <a:ext cx="6953174" cy="2454664"/>
            <a:chOff x="1013667" y="2033253"/>
            <a:chExt cx="10701555" cy="3817987"/>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
        <p:nvSpPr>
          <p:cNvPr id="6" name="TextBox 5"/>
          <p:cNvSpPr txBox="1"/>
          <p:nvPr/>
        </p:nvSpPr>
        <p:spPr>
          <a:xfrm>
            <a:off x="893379" y="3515167"/>
            <a:ext cx="7608300" cy="5539978"/>
          </a:xfrm>
          <a:prstGeom prst="rect">
            <a:avLst/>
          </a:prstGeom>
          <a:noFill/>
        </p:spPr>
        <p:txBody>
          <a:bodyPr wrap="square" lIns="0" tIns="0" rIns="0" bIns="0" rtlCol="0">
            <a:spAutoFit/>
          </a:bodyPr>
          <a:lstStyle/>
          <a:p>
            <a:r>
              <a:rPr lang="en-US" sz="2400" spc="-70" dirty="0" smtClean="0">
                <a:gradFill>
                  <a:gsLst>
                    <a:gs pos="2917">
                      <a:schemeClr val="tx1"/>
                    </a:gs>
                    <a:gs pos="30000">
                      <a:schemeClr val="tx1"/>
                    </a:gs>
                  </a:gsLst>
                  <a:lin ang="5400000" scaled="0"/>
                </a:gradFill>
              </a:rPr>
              <a:t>Virtual machines have drives that are backed up in the windows Azure storage</a:t>
            </a:r>
          </a:p>
          <a:p>
            <a:endParaRPr lang="en-US" spc="-7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spc="-70" dirty="0" smtClean="0">
                <a:gradFill>
                  <a:gsLst>
                    <a:gs pos="2917">
                      <a:schemeClr val="tx1"/>
                    </a:gs>
                    <a:gs pos="30000">
                      <a:schemeClr val="tx1"/>
                    </a:gs>
                  </a:gsLst>
                  <a:lin ang="5400000" scaled="0"/>
                </a:gradFill>
              </a:rPr>
              <a:t>When you mount a drive on a VM it is triply replicated</a:t>
            </a:r>
          </a:p>
          <a:p>
            <a:pPr marL="342900" indent="-342900">
              <a:buFont typeface="Arial" panose="020B0604020202020204" pitchFamily="34" charset="0"/>
              <a:buChar char="•"/>
            </a:pPr>
            <a:r>
              <a:rPr lang="en-US" spc="-70" dirty="0" smtClean="0">
                <a:gradFill>
                  <a:gsLst>
                    <a:gs pos="2917">
                      <a:schemeClr val="tx1"/>
                    </a:gs>
                    <a:gs pos="30000">
                      <a:schemeClr val="tx1"/>
                    </a:gs>
                  </a:gsLst>
                  <a:lin ang="5400000" scaled="0"/>
                </a:gradFill>
              </a:rPr>
              <a:t>If one goes bad, we automatically create a replica</a:t>
            </a:r>
          </a:p>
          <a:p>
            <a:pPr marL="342900" indent="-342900">
              <a:buFont typeface="Arial" panose="020B0604020202020204" pitchFamily="34" charset="0"/>
              <a:buChar char="•"/>
            </a:pPr>
            <a:r>
              <a:rPr lang="en-US" spc="-70" dirty="0">
                <a:gradFill>
                  <a:gsLst>
                    <a:gs pos="2917">
                      <a:schemeClr val="tx1"/>
                    </a:gs>
                    <a:gs pos="30000">
                      <a:schemeClr val="tx1"/>
                    </a:gs>
                  </a:gsLst>
                  <a:lin ang="5400000" scaled="0"/>
                </a:gradFill>
              </a:rPr>
              <a:t>From your VMs perspective you never know that an issue actually occurred</a:t>
            </a:r>
          </a:p>
          <a:p>
            <a:pPr marL="342900" indent="-342900">
              <a:buFont typeface="Arial" panose="020B0604020202020204" pitchFamily="34" charset="0"/>
              <a:buChar char="•"/>
            </a:pPr>
            <a:endParaRPr lang="en-US" spc="-70" dirty="0" smtClean="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9192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52923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519112" y="1214500"/>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10763992" cy="11633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marL="171450" indent="-171450">
              <a:buFont typeface="Arial" pitchFamily="34" charset="0"/>
              <a:buChar char="•"/>
            </a:pPr>
            <a:r>
              <a:rPr lang="en-US" sz="2800" dirty="0" smtClean="0">
                <a:solidFill>
                  <a:schemeClr val="bg2">
                    <a:lumMod val="10000"/>
                  </a:schemeClr>
                </a:solidFill>
              </a:rPr>
              <a:t>Whenever </a:t>
            </a:r>
            <a:r>
              <a:rPr lang="en-US" sz="2800" dirty="0">
                <a:solidFill>
                  <a:schemeClr val="bg2">
                    <a:lumMod val="10000"/>
                  </a:schemeClr>
                </a:solidFill>
              </a:rPr>
              <a:t>you save something in the storage system, in the background we </a:t>
            </a:r>
            <a:r>
              <a:rPr lang="en-US" sz="2800" dirty="0" smtClean="0">
                <a:solidFill>
                  <a:schemeClr val="bg2">
                    <a:lumMod val="10000"/>
                  </a:schemeClr>
                </a:solidFill>
              </a:rPr>
              <a:t>automatically </a:t>
            </a:r>
            <a:r>
              <a:rPr lang="en-US" sz="2800" dirty="0">
                <a:solidFill>
                  <a:schemeClr val="bg2">
                    <a:lumMod val="10000"/>
                  </a:schemeClr>
                </a:solidFill>
              </a:rPr>
              <a:t>replicate the data to another </a:t>
            </a:r>
            <a:r>
              <a:rPr lang="en-US" sz="2800" dirty="0" smtClean="0">
                <a:solidFill>
                  <a:schemeClr val="bg2">
                    <a:lumMod val="10000"/>
                  </a:schemeClr>
                </a:solidFill>
              </a:rPr>
              <a:t>datacenter</a:t>
            </a:r>
          </a:p>
          <a:p>
            <a:pPr marL="171450" indent="-171450">
              <a:buFont typeface="Arial" pitchFamily="34" charset="0"/>
              <a:buChar char="•"/>
            </a:pPr>
            <a:r>
              <a:rPr lang="en-US" sz="2800" dirty="0" smtClean="0">
                <a:solidFill>
                  <a:schemeClr val="bg2">
                    <a:lumMod val="10000"/>
                  </a:schemeClr>
                </a:solidFill>
              </a:rPr>
              <a:t>This feature can be turned off if you don’t want this to happen.</a:t>
            </a:r>
            <a:endParaRPr lang="en-US" sz="2800" dirty="0">
              <a:solidFill>
                <a:schemeClr val="bg2">
                  <a:lumMod val="10000"/>
                </a:schemeClr>
              </a:solidFill>
            </a:endParaRPr>
          </a:p>
        </p:txBody>
      </p:sp>
      <p:sp>
        <p:nvSpPr>
          <p:cNvPr id="1339" name="Oval 536"/>
          <p:cNvSpPr>
            <a:spLocks noChangeAspect="1" noChangeArrowheads="1"/>
          </p:cNvSpPr>
          <p:nvPr/>
        </p:nvSpPr>
        <p:spPr bwMode="auto">
          <a:xfrm>
            <a:off x="1088932"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63028" y="1080861"/>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424109" y="1828645"/>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73093" y="1828646"/>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726243"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82484" y="3616240"/>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41880" y="3466407"/>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81021" y="1055791"/>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92576" y="1274603"/>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80941" y="1274603"/>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69169" y="1274603"/>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94693" y="2629942"/>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94534" y="262499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77631" y="175354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94534" y="1731988"/>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82762" y="1731988"/>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208278" y="2624994"/>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94534" y="2605097"/>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428553" y="1750255"/>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406169" y="1731988"/>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51644" y="337497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49934" y="337326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55544" y="4652179"/>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a:xfrm>
            <a:off x="519112" y="228600"/>
            <a:ext cx="11149013" cy="1495794"/>
          </a:xfrm>
        </p:spPr>
        <p:txBody>
          <a:bodyPr/>
          <a:lstStyle/>
          <a:p>
            <a:r>
              <a:rPr lang="en-US" dirty="0">
                <a:solidFill>
                  <a:srgbClr val="5F5F5F">
                    <a:alpha val="99000"/>
                  </a:srgbClr>
                </a:solidFill>
              </a:rPr>
              <a:t>Continuous storage </a:t>
            </a:r>
            <a:r>
              <a:rPr lang="en-US" dirty="0" smtClean="0">
                <a:solidFill>
                  <a:srgbClr val="5F5F5F">
                    <a:alpha val="99000"/>
                  </a:srgbClr>
                </a:solidFill>
              </a:rPr>
              <a:t>geo-replication</a:t>
            </a:r>
            <a:r>
              <a:rPr lang="en-US" dirty="0">
                <a:solidFill>
                  <a:srgbClr val="5F5F5F">
                    <a:alpha val="99000"/>
                  </a:srgbClr>
                </a:solidFill>
              </a:rPr>
              <a:t/>
            </a:r>
            <a:br>
              <a:rPr lang="en-US" dirty="0">
                <a:solidFill>
                  <a:srgbClr val="5F5F5F">
                    <a:alpha val="99000"/>
                  </a:srgbClr>
                </a:solidFill>
              </a:rPr>
            </a:br>
            <a:endParaRPr lang="en-US" dirty="0"/>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726503" y="42301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1133" y="874959"/>
            <a:ext cx="2781081" cy="2781081"/>
          </a:xfrm>
          <a:prstGeom prst="rect">
            <a:avLst/>
          </a:prstGeom>
        </p:spPr>
      </p:pic>
      <p:sp>
        <p:nvSpPr>
          <p:cNvPr id="6" name="Content Placeholder 2"/>
          <p:cNvSpPr txBox="1">
            <a:spLocks/>
          </p:cNvSpPr>
          <p:nvPr/>
        </p:nvSpPr>
        <p:spPr>
          <a:xfrm>
            <a:off x="4600242" y="163763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a:t>
            </a:r>
            <a:r>
              <a:rPr lang="en-US" sz="2400" dirty="0" smtClean="0">
                <a:latin typeface="+mn-lt"/>
              </a:rPr>
              <a:t>PHP</a:t>
            </a:r>
            <a:endParaRPr lang="en-US" sz="2400" dirty="0" smtClean="0">
              <a:latin typeface="+mn-lt"/>
            </a:endParaRP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
        <p:nvSpPr>
          <p:cNvPr id="3" name="TextBox 2"/>
          <p:cNvSpPr txBox="1"/>
          <p:nvPr/>
        </p:nvSpPr>
        <p:spPr>
          <a:xfrm>
            <a:off x="190453" y="3931944"/>
            <a:ext cx="11038901" cy="283154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You don’t have to worry or think about VMs, servers, or infrastructure.   </a:t>
            </a:r>
          </a:p>
          <a:p>
            <a:pPr marL="342900" indent="-342900">
              <a:buFont typeface="Arial" panose="020B0604020202020204" pitchFamily="34" charset="0"/>
              <a:buChar char="•"/>
            </a:pPr>
            <a:r>
              <a:rPr lang="en-US" dirty="0"/>
              <a:t>You can simply focus on building and deploying HTTP based applications</a:t>
            </a:r>
            <a:r>
              <a:rPr lang="en-US" dirty="0" smtClean="0"/>
              <a:t>.</a:t>
            </a:r>
          </a:p>
          <a:p>
            <a:pPr marL="342900" indent="-342900">
              <a:lnSpc>
                <a:spcPct val="90000"/>
              </a:lnSpc>
              <a:spcBef>
                <a:spcPct val="20000"/>
              </a:spcBef>
              <a:buSzPct val="80000"/>
              <a:buFont typeface="Arial" panose="020B0604020202020204" pitchFamily="34" charset="0"/>
              <a:buChar char="•"/>
            </a:pPr>
            <a:r>
              <a:rPr lang="en-US" dirty="0">
                <a:gradFill>
                  <a:gsLst>
                    <a:gs pos="0">
                      <a:srgbClr val="292929">
                        <a:lumMod val="90000"/>
                        <a:lumOff val="10000"/>
                      </a:srgbClr>
                    </a:gs>
                    <a:gs pos="86000">
                      <a:srgbClr val="292929">
                        <a:lumMod val="90000"/>
                        <a:lumOff val="10000"/>
                      </a:srgbClr>
                    </a:gs>
                  </a:gsLst>
                  <a:lin ang="5400000" scaled="0"/>
                </a:gradFill>
              </a:rPr>
              <a:t>Allows you to use any tool and any operating system to build these sites </a:t>
            </a: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gradFill>
                  <a:gsLst>
                    <a:gs pos="0">
                      <a:srgbClr val="292929">
                        <a:lumMod val="90000"/>
                        <a:lumOff val="10000"/>
                      </a:srgbClr>
                    </a:gs>
                    <a:gs pos="86000">
                      <a:srgbClr val="292929">
                        <a:lumMod val="90000"/>
                        <a:lumOff val="10000"/>
                      </a:srgbClr>
                    </a:gs>
                  </a:gsLst>
                  <a:lin ang="5400000" scaled="0"/>
                </a:gradFill>
              </a:rPr>
              <a:t>     including </a:t>
            </a:r>
            <a:r>
              <a:rPr lang="en-US" dirty="0">
                <a:gradFill>
                  <a:gsLst>
                    <a:gs pos="0">
                      <a:srgbClr val="292929">
                        <a:lumMod val="90000"/>
                        <a:lumOff val="10000"/>
                      </a:srgbClr>
                    </a:gs>
                    <a:gs pos="86000">
                      <a:srgbClr val="292929">
                        <a:lumMod val="90000"/>
                        <a:lumOff val="10000"/>
                      </a:srgbClr>
                    </a:gs>
                  </a:gsLst>
                  <a:lin ang="5400000" scaled="0"/>
                </a:gradFill>
              </a:rPr>
              <a:t>Windows, OS X, and Linux</a:t>
            </a:r>
            <a:r>
              <a:rPr lang="en-US" dirty="0" smtClean="0">
                <a:gradFill>
                  <a:gsLst>
                    <a:gs pos="0">
                      <a:srgbClr val="292929">
                        <a:lumMod val="90000"/>
                        <a:lumOff val="10000"/>
                      </a:srgbClr>
                    </a:gs>
                    <a:gs pos="86000">
                      <a:srgbClr val="292929">
                        <a:lumMod val="90000"/>
                        <a:lumOff val="10000"/>
                      </a:srgbClr>
                    </a:gs>
                  </a:gsLst>
                  <a:lin ang="5400000" scaled="0"/>
                </a:gradFill>
              </a:rPr>
              <a:t>.</a:t>
            </a:r>
          </a:p>
          <a:p>
            <a:pPr marL="342900" indent="-342900">
              <a:lnSpc>
                <a:spcPct val="90000"/>
              </a:lnSpc>
              <a:spcBef>
                <a:spcPct val="20000"/>
              </a:spcBef>
              <a:buSzPct val="80000"/>
              <a:buFont typeface="Arial" panose="020B0604020202020204" pitchFamily="34" charset="0"/>
              <a:buChar char="•"/>
            </a:pPr>
            <a:r>
              <a:rPr lang="en-US" dirty="0" smtClean="0">
                <a:gradFill>
                  <a:gsLst>
                    <a:gs pos="0">
                      <a:srgbClr val="292929">
                        <a:lumMod val="90000"/>
                        <a:lumOff val="10000"/>
                      </a:srgbClr>
                    </a:gs>
                    <a:gs pos="86000">
                      <a:srgbClr val="292929">
                        <a:lumMod val="90000"/>
                        <a:lumOff val="10000"/>
                      </a:srgbClr>
                    </a:gs>
                  </a:gsLst>
                  <a:lin ang="5400000" scaled="0"/>
                </a:gradFill>
              </a:rPr>
              <a:t>Machine instances can be registered with a load balancer and scaled out as needed to additional VMs. </a:t>
            </a:r>
            <a:endParaRPr lang="en-US" dirty="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 </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413651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a:t>Cloud Services is another model we support for building </a:t>
            </a:r>
            <a:r>
              <a:rPr lang="en-US" sz="2400" dirty="0" smtClean="0"/>
              <a:t>applications.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Build highly </a:t>
            </a:r>
            <a:r>
              <a:rPr lang="en-US" sz="2400" dirty="0" smtClean="0">
                <a:latin typeface="+mn-lt"/>
              </a:rPr>
              <a:t>scalable apps and </a:t>
            </a:r>
            <a:r>
              <a:rPr lang="en-US" sz="2400" dirty="0" smtClean="0">
                <a:latin typeface="+mn-lt"/>
              </a:rPr>
              <a:t>services</a:t>
            </a:r>
          </a:p>
          <a:p>
            <a:pPr marL="346075" indent="-342900">
              <a:lnSpc>
                <a:spcPct val="100000"/>
              </a:lnSpc>
            </a:pPr>
            <a:endParaRPr lang="en-US" sz="2400" dirty="0" smtClean="0">
              <a:latin typeface="+mn-lt"/>
            </a:endParaRPr>
          </a:p>
          <a:p>
            <a:pPr marL="346075" indent="-342900">
              <a:lnSpc>
                <a:spcPct val="100000"/>
              </a:lnSpc>
            </a:pPr>
            <a:r>
              <a:rPr lang="en-US" sz="2400" dirty="0" smtClean="0"/>
              <a:t>You </a:t>
            </a:r>
            <a:r>
              <a:rPr lang="en-US" sz="2400" dirty="0"/>
              <a:t>might have a combination of front ends, middle tiers, as well as virtual machines running as part of your </a:t>
            </a:r>
            <a:r>
              <a:rPr lang="en-US" sz="2400" dirty="0" smtClean="0"/>
              <a:t>solution</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Automated </a:t>
            </a:r>
            <a:r>
              <a:rPr lang="en-US" sz="2400" dirty="0" smtClean="0">
                <a:latin typeface="+mn-lt"/>
              </a:rPr>
              <a:t>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25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10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grpSp>
        <p:nvGrpSpPr>
          <p:cNvPr id="3" name="Group 2"/>
          <p:cNvGrpSpPr/>
          <p:nvPr/>
        </p:nvGrpSpPr>
        <p:grpSpPr>
          <a:xfrm>
            <a:off x="519112" y="976498"/>
            <a:ext cx="11155632" cy="3448358"/>
            <a:chOff x="550700" y="1695903"/>
            <a:chExt cx="11155632" cy="4056593"/>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grpSp>
      <p:sp>
        <p:nvSpPr>
          <p:cNvPr id="7" name="TextBox 6"/>
          <p:cNvSpPr txBox="1"/>
          <p:nvPr/>
        </p:nvSpPr>
        <p:spPr>
          <a:xfrm>
            <a:off x="519112" y="4646005"/>
            <a:ext cx="10106549" cy="1335750"/>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A design pattern and tool kit for multi-tier applications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Web Roles are web server instances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Worker Roles are the VM that manage computation and data</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7" t="1" b="45958"/>
          <a:stretch/>
        </p:blipFill>
        <p:spPr>
          <a:xfrm>
            <a:off x="1723697" y="1033870"/>
            <a:ext cx="8893811" cy="2854958"/>
          </a:xfrm>
          <a:prstGeom prst="rect">
            <a:avLst/>
          </a:prstGeom>
          <a:ln>
            <a:solidFill>
              <a:schemeClr val="bg1">
                <a:lumMod val="50000"/>
              </a:schemeClr>
            </a:solidFill>
          </a:ln>
        </p:spPr>
      </p:pic>
      <p:sp>
        <p:nvSpPr>
          <p:cNvPr id="3" name="Title 1"/>
          <p:cNvSpPr txBox="1">
            <a:spLocks/>
          </p:cNvSpPr>
          <p:nvPr/>
        </p:nvSpPr>
        <p:spPr>
          <a:xfrm>
            <a:off x="742971" y="119774"/>
            <a:ext cx="9357470"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dirty="0" smtClean="0"/>
              <a:t>Multiple languages</a:t>
            </a:r>
            <a:endParaRPr lang="en-US" sz="6600" dirty="0"/>
          </a:p>
        </p:txBody>
      </p:sp>
      <p:sp>
        <p:nvSpPr>
          <p:cNvPr id="5" name="TextBox 4"/>
          <p:cNvSpPr txBox="1"/>
          <p:nvPr/>
        </p:nvSpPr>
        <p:spPr>
          <a:xfrm>
            <a:off x="987973" y="4435366"/>
            <a:ext cx="11053464" cy="2215991"/>
          </a:xfrm>
          <a:prstGeom prst="rect">
            <a:avLst/>
          </a:prstGeom>
          <a:noFill/>
        </p:spPr>
        <p:txBody>
          <a:bodyPr wrap="square" lIns="0" tIns="0" rIns="0" bIns="0" rtlCol="0">
            <a:spAutoFit/>
          </a:bodyPr>
          <a:lstStyle/>
          <a:p>
            <a:pPr marL="285750" indent="-285750">
              <a:buFont typeface="Arial" pitchFamily="34" charset="0"/>
              <a:buChar char="•"/>
            </a:pPr>
            <a:r>
              <a:rPr lang="en-US" dirty="0"/>
              <a:t>One of the new languages that we’re now enabling is Python with a complete SDK and </a:t>
            </a:r>
            <a:r>
              <a:rPr lang="en-US" dirty="0" err="1"/>
              <a:t>dev</a:t>
            </a:r>
            <a:r>
              <a:rPr lang="en-US" dirty="0"/>
              <a:t> center. </a:t>
            </a:r>
          </a:p>
          <a:p>
            <a:pPr marL="285750" indent="-285750">
              <a:buFont typeface="Arial" pitchFamily="34" charset="0"/>
              <a:buChar char="•"/>
            </a:pPr>
            <a:r>
              <a:rPr lang="en-US" dirty="0"/>
              <a:t>For each of these we provide libraries that you can consume that call into the REST APIs  that we expose for the building block services.  </a:t>
            </a:r>
          </a:p>
          <a:p>
            <a:pPr marL="285750" indent="-285750">
              <a:buFont typeface="Arial" pitchFamily="34" charset="0"/>
              <a:buChar char="•"/>
            </a:pPr>
            <a:r>
              <a:rPr lang="en-US" dirty="0"/>
              <a:t>You can also call the REST APIs directly</a:t>
            </a: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307305" y="109150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307305" y="2102218"/>
            <a:ext cx="7146758" cy="31085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0000"/>
              </a:lnSpc>
              <a:spcBef>
                <a:spcPts val="0"/>
              </a:spcBef>
              <a:spcAft>
                <a:spcPts val="333"/>
              </a:spcAft>
              <a:buSzTx/>
              <a:defRPr/>
            </a:pPr>
            <a:r>
              <a:rPr lang="en-US" sz="2400" dirty="0"/>
              <a:t>T</a:t>
            </a:r>
            <a:r>
              <a:rPr lang="en-US" sz="2400" dirty="0" smtClean="0"/>
              <a:t>hink </a:t>
            </a:r>
            <a:r>
              <a:rPr lang="en-US" sz="2400" dirty="0"/>
              <a:t>of blob storage as a highly available, scalable, and secure file system in the cloud.  </a:t>
            </a:r>
          </a:p>
          <a:p>
            <a:pPr marL="285750" indent="-285750">
              <a:lnSpc>
                <a:spcPct val="100000"/>
              </a:lnSpc>
              <a:spcBef>
                <a:spcPts val="0"/>
              </a:spcBef>
              <a:spcAft>
                <a:spcPts val="333"/>
              </a:spcAft>
              <a:buSzTx/>
              <a:defRPr/>
            </a:pPr>
            <a:r>
              <a:rPr lang="en-US" sz="2400" dirty="0"/>
              <a:t>S</a:t>
            </a:r>
            <a:r>
              <a:rPr lang="en-US" sz="2400" dirty="0" smtClean="0"/>
              <a:t>tore </a:t>
            </a:r>
            <a:r>
              <a:rPr lang="en-US" sz="2400" dirty="0"/>
              <a:t>any type of </a:t>
            </a:r>
            <a:r>
              <a:rPr lang="en-US" sz="2400" dirty="0" smtClean="0"/>
              <a:t>data.</a:t>
            </a:r>
            <a:endParaRPr lang="en-US" sz="2400" dirty="0"/>
          </a:p>
          <a:p>
            <a:pPr marL="285750" indent="-285750">
              <a:lnSpc>
                <a:spcPct val="100000"/>
              </a:lnSpc>
              <a:spcBef>
                <a:spcPts val="0"/>
              </a:spcBef>
              <a:spcAft>
                <a:spcPts val="333"/>
              </a:spcAft>
              <a:buSzTx/>
              <a:defRPr/>
            </a:pPr>
            <a:r>
              <a:rPr lang="en-US" sz="2400" dirty="0"/>
              <a:t>E</a:t>
            </a:r>
            <a:r>
              <a:rPr lang="en-US" sz="2400" dirty="0" smtClean="0"/>
              <a:t>xpose </a:t>
            </a:r>
            <a:r>
              <a:rPr lang="en-US" sz="2400" dirty="0"/>
              <a:t>storage through </a:t>
            </a:r>
            <a:r>
              <a:rPr lang="en-US" sz="2400" dirty="0" smtClean="0"/>
              <a:t>HTTP </a:t>
            </a:r>
            <a:r>
              <a:rPr lang="en-US" sz="2400" dirty="0"/>
              <a:t>URLs and make it public or you can make it private.  </a:t>
            </a:r>
          </a:p>
          <a:p>
            <a:pPr marL="285750" indent="-285750">
              <a:lnSpc>
                <a:spcPct val="100000"/>
              </a:lnSpc>
              <a:spcBef>
                <a:spcPts val="0"/>
              </a:spcBef>
              <a:spcAft>
                <a:spcPts val="333"/>
              </a:spcAft>
              <a:buSzTx/>
              <a:defRPr/>
            </a:pPr>
            <a:r>
              <a:rPr lang="en-US" sz="2400" dirty="0" smtClean="0"/>
              <a:t>Create a </a:t>
            </a:r>
            <a:r>
              <a:rPr lang="en-US" sz="2400" dirty="0"/>
              <a:t>new storage account in a few minutes.  </a:t>
            </a:r>
          </a:p>
          <a:p>
            <a:pPr marL="285750" indent="-285750">
              <a:lnSpc>
                <a:spcPct val="100000"/>
              </a:lnSpc>
              <a:spcBef>
                <a:spcPts val="0"/>
              </a:spcBef>
              <a:spcAft>
                <a:spcPts val="333"/>
              </a:spcAft>
              <a:buSzTx/>
              <a:defRPr/>
            </a:pPr>
            <a:r>
              <a:rPr lang="en-US" sz="2400" dirty="0"/>
              <a:t>Continuous geo-replication is enabled by default for storage accounts.</a:t>
            </a:r>
          </a:p>
        </p:txBody>
      </p:sp>
    </p:spTree>
    <p:extLst>
      <p:ext uri="{BB962C8B-B14F-4D97-AF65-F5344CB8AC3E}">
        <p14:creationId xmlns:p14="http://schemas.microsoft.com/office/powerpoint/2010/main" val="20733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25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 what you will learn:</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dirty="0" err="1" smtClean="0"/>
              <a:t>IaaS</a:t>
            </a:r>
            <a:r>
              <a:rPr lang="en-US" sz="2800" dirty="0" smtClean="0"/>
              <a:t>, </a:t>
            </a:r>
            <a:r>
              <a:rPr lang="en-US" sz="2800" dirty="0" err="1" smtClean="0"/>
              <a:t>PaaS</a:t>
            </a:r>
            <a:r>
              <a:rPr lang="en-US" sz="2800"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1286778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855208" y="1907201"/>
            <a:ext cx="2892488" cy="2892488"/>
          </a:xfrm>
          <a:prstGeom prst="rect">
            <a:avLst/>
          </a:prstGeom>
        </p:spPr>
      </p:pic>
      <p:sp>
        <p:nvSpPr>
          <p:cNvPr id="5" name="Title 1"/>
          <p:cNvSpPr txBox="1">
            <a:spLocks/>
          </p:cNvSpPr>
          <p:nvPr/>
        </p:nvSpPr>
        <p:spPr>
          <a:xfrm>
            <a:off x="4686445" y="122625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75798" y="2362099"/>
            <a:ext cx="6380162" cy="2437590"/>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chemeClr val="bg2">
                    <a:lumMod val="10000"/>
                  </a:schemeClr>
                </a:solidFill>
                <a:latin typeface="Segoe UI"/>
              </a:rPr>
              <a:t>Secure messaging and relay capabilities</a:t>
            </a:r>
          </a:p>
          <a:p>
            <a:pPr marL="3175" indent="0">
              <a:lnSpc>
                <a:spcPct val="100000"/>
              </a:lnSpc>
              <a:buNone/>
            </a:pPr>
            <a:r>
              <a:rPr lang="en-US" sz="2400" dirty="0" smtClean="0">
                <a:solidFill>
                  <a:schemeClr val="bg2">
                    <a:lumMod val="10000"/>
                  </a:schemeClr>
                </a:solidFill>
                <a:latin typeface="+mn-lt"/>
              </a:rPr>
              <a:t>Securely integrate </a:t>
            </a:r>
            <a:r>
              <a:rPr lang="en-US" sz="2400" dirty="0">
                <a:solidFill>
                  <a:schemeClr val="bg2">
                    <a:lumMod val="10000"/>
                  </a:schemeClr>
                </a:solidFill>
                <a:latin typeface="+mn-lt"/>
              </a:rPr>
              <a:t>cloud based solutions with </a:t>
            </a:r>
            <a:r>
              <a:rPr lang="en-US" sz="2400" dirty="0" smtClean="0">
                <a:solidFill>
                  <a:schemeClr val="bg2">
                    <a:lumMod val="10000"/>
                  </a:schemeClr>
                </a:solidFill>
                <a:latin typeface="+mn-lt"/>
              </a:rPr>
              <a:t>on premise environments</a:t>
            </a:r>
          </a:p>
          <a:p>
            <a:pPr marL="3175" indent="0">
              <a:lnSpc>
                <a:spcPct val="100000"/>
              </a:lnSpc>
              <a:buNone/>
            </a:pPr>
            <a:r>
              <a:rPr lang="en-US" sz="2400" dirty="0" smtClean="0">
                <a:solidFill>
                  <a:schemeClr val="bg2">
                    <a:lumMod val="10000"/>
                  </a:schemeClr>
                </a:solidFill>
                <a:latin typeface="Segoe UI"/>
              </a:rPr>
              <a:t>Enable </a:t>
            </a:r>
            <a:r>
              <a:rPr lang="en-US" sz="2400" dirty="0">
                <a:solidFill>
                  <a:schemeClr val="bg2">
                    <a:lumMod val="10000"/>
                  </a:schemeClr>
                </a:solidFill>
                <a:latin typeface="Segoe UI"/>
              </a:rPr>
              <a:t>loosely coupled </a:t>
            </a:r>
            <a:r>
              <a:rPr lang="en-US" sz="2400" dirty="0" smtClean="0">
                <a:solidFill>
                  <a:schemeClr val="bg2">
                    <a:lumMod val="10000"/>
                  </a:schemeClr>
                </a:solidFill>
                <a:latin typeface="Segoe UI"/>
              </a:rPr>
              <a:t>solutions</a:t>
            </a:r>
          </a:p>
          <a:p>
            <a:pPr marL="3175" indent="0">
              <a:lnSpc>
                <a:spcPct val="100000"/>
              </a:lnSpc>
              <a:buNone/>
            </a:pPr>
            <a:r>
              <a:rPr lang="en-US" sz="2400" dirty="0" smtClean="0">
                <a:solidFill>
                  <a:schemeClr val="bg2">
                    <a:lumMod val="10000"/>
                  </a:schemeClr>
                </a:solidFill>
                <a:latin typeface="+mn-lt"/>
              </a:rPr>
              <a:t>Cross </a:t>
            </a:r>
            <a:r>
              <a:rPr lang="en-US" sz="2400" dirty="0">
                <a:solidFill>
                  <a:schemeClr val="bg2">
                    <a:lumMod val="10000"/>
                  </a:schemeClr>
                </a:solidFill>
                <a:latin typeface="+mn-lt"/>
              </a:rPr>
              <a:t>platform libraries so you can use service bus from any OS</a:t>
            </a:r>
            <a:endParaRPr lang="en-US" sz="2400" dirty="0">
              <a:solidFill>
                <a:schemeClr val="bg2">
                  <a:lumMod val="10000"/>
                </a:schemeClr>
              </a:solidFill>
              <a:latin typeface="+mn-lt"/>
            </a:endParaRPr>
          </a:p>
        </p:txBody>
      </p:sp>
    </p:spTree>
    <p:extLst>
      <p:ext uri="{BB962C8B-B14F-4D97-AF65-F5344CB8AC3E}">
        <p14:creationId xmlns:p14="http://schemas.microsoft.com/office/powerpoint/2010/main" val="1956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Data Intensive apps</a:t>
            </a:r>
          </a:p>
          <a:p>
            <a:pPr lvl="1">
              <a:lnSpc>
                <a:spcPct val="100000"/>
              </a:lnSpc>
            </a:pPr>
            <a:r>
              <a:rPr lang="en-US" sz="4000" dirty="0">
                <a:latin typeface="Segoe UI Light" pitchFamily="34" charset="0"/>
              </a:rPr>
              <a:t>Device Applications</a:t>
            </a:r>
          </a:p>
          <a:p>
            <a:pPr lvl="1">
              <a:lnSpc>
                <a:spcPct val="100000"/>
              </a:lnSpc>
            </a:pPr>
            <a:endParaRPr lang="en-US" sz="4000"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11149013" cy="4422749"/>
          </a:xfrm>
        </p:spPr>
        <p:txBody>
          <a:bodyPr/>
          <a:lstStyle/>
          <a:p>
            <a:r>
              <a:rPr lang="en-US" dirty="0" smtClean="0"/>
              <a:t>Windows Azure Execution Models</a:t>
            </a:r>
          </a:p>
          <a:p>
            <a:pPr marL="574675" indent="-571500">
              <a:buFont typeface="Arial" panose="020B0604020202020204" pitchFamily="34" charset="0"/>
              <a:buChar char="•"/>
            </a:pPr>
            <a:r>
              <a:rPr lang="en-US" dirty="0" smtClean="0"/>
              <a:t>Which should I choose?</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Virtual machines – most general solution, </a:t>
            </a:r>
            <a:r>
              <a:rPr lang="en-US" sz="2800" dirty="0" err="1" smtClean="0">
                <a:latin typeface="Segoe UI Light" panose="020B0502040204020203" pitchFamily="34" charset="0"/>
                <a:cs typeface="Segoe UI Light" panose="020B0502040204020203" pitchFamily="34" charset="0"/>
              </a:rPr>
              <a:t>IaaS</a:t>
            </a:r>
            <a:r>
              <a:rPr lang="en-US" sz="2800" dirty="0" smtClean="0">
                <a:latin typeface="Segoe UI Light" panose="020B0502040204020203" pitchFamily="34" charset="0"/>
                <a:cs typeface="Segoe UI Light" panose="020B0502040204020203" pitchFamily="34" charset="0"/>
              </a:rPr>
              <a:t> </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Web sites – best for simple web hosting, specific </a:t>
            </a:r>
            <a:r>
              <a:rPr lang="en-US" sz="2800" dirty="0" err="1" smtClean="0">
                <a:latin typeface="Segoe UI Light" panose="020B0502040204020203" pitchFamily="34" charset="0"/>
                <a:cs typeface="Segoe UI Light" panose="020B0502040204020203" pitchFamily="34" charset="0"/>
              </a:rPr>
              <a:t>PaaS</a:t>
            </a:r>
            <a:endParaRPr lang="en-US" sz="2800"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Cloud services – best for sophisticated web solutions, full </a:t>
            </a:r>
            <a:r>
              <a:rPr lang="en-US" sz="2800" dirty="0" err="1" smtClean="0">
                <a:latin typeface="Segoe UI Light" panose="020B0502040204020203" pitchFamily="34" charset="0"/>
                <a:cs typeface="Segoe UI Light" panose="020B0502040204020203" pitchFamily="34" charset="0"/>
              </a:rPr>
              <a:t>PaaS</a:t>
            </a:r>
            <a:endParaRPr lang="en-US" sz="2800"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r>
              <a:rPr lang="en-US" sz="3200" i="1" dirty="0" smtClean="0">
                <a:latin typeface="Segoe UI Light" panose="020B0502040204020203" pitchFamily="34" charset="0"/>
                <a:cs typeface="Segoe UI Light" panose="020B0502040204020203" pitchFamily="34" charset="0"/>
              </a:rPr>
              <a:t>All </a:t>
            </a:r>
            <a:r>
              <a:rPr lang="en-US" sz="3200" i="1" dirty="0">
                <a:latin typeface="Segoe UI Light" panose="020B0502040204020203" pitchFamily="34" charset="0"/>
                <a:cs typeface="Segoe UI Light" panose="020B0502040204020203" pitchFamily="34" charset="0"/>
              </a:rPr>
              <a:t>three </a:t>
            </a:r>
            <a:r>
              <a:rPr lang="en-US" sz="3200" i="1" dirty="0" smtClean="0">
                <a:latin typeface="Segoe UI Light" panose="020B0502040204020203" pitchFamily="34" charset="0"/>
                <a:cs typeface="Segoe UI Light" panose="020B0502040204020203" pitchFamily="34" charset="0"/>
              </a:rPr>
              <a:t>let </a:t>
            </a:r>
            <a:r>
              <a:rPr lang="en-US" sz="3200" i="1" dirty="0">
                <a:latin typeface="Segoe UI Light" panose="020B0502040204020203" pitchFamily="34" charset="0"/>
                <a:cs typeface="Segoe UI Light" panose="020B0502040204020203" pitchFamily="34" charset="0"/>
              </a:rPr>
              <a:t>you build scalable, reliable applications in the cloud. </a:t>
            </a:r>
            <a:r>
              <a:rPr lang="en-US" sz="3200" i="1" dirty="0" smtClean="0">
                <a:latin typeface="Segoe UI Light" panose="020B0502040204020203" pitchFamily="34" charset="0"/>
                <a:cs typeface="Segoe UI Light" panose="020B0502040204020203" pitchFamily="34" charset="0"/>
              </a:rPr>
              <a:t>Which you use depends </a:t>
            </a:r>
            <a:r>
              <a:rPr lang="en-US" sz="3200" i="1" dirty="0">
                <a:latin typeface="Segoe UI Light" panose="020B0502040204020203" pitchFamily="34" charset="0"/>
                <a:cs typeface="Segoe UI Light" panose="020B0502040204020203" pitchFamily="34" charset="0"/>
              </a:rPr>
              <a:t>on what you’re trying to do.</a:t>
            </a: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063665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4988309" cy="3176254"/>
          </a:xfrm>
        </p:spPr>
        <p:txBody>
          <a:bodyPr/>
          <a:lstStyle/>
          <a:p>
            <a:r>
              <a:rPr lang="en-US" sz="2800" dirty="0" smtClean="0"/>
              <a:t>Windows Azure Virtual Machines </a:t>
            </a:r>
            <a:br>
              <a:rPr lang="en-US" sz="2800" dirty="0" smtClean="0"/>
            </a:br>
            <a:r>
              <a:rPr lang="en-US" sz="2800" dirty="0" smtClean="0"/>
              <a:t>– when to use:</a:t>
            </a:r>
          </a:p>
          <a:p>
            <a:pPr marL="574675" indent="-571500">
              <a:buFont typeface="Arial" panose="020B0604020202020204" pitchFamily="34" charset="0"/>
              <a:buChar char="•"/>
            </a:pPr>
            <a:r>
              <a:rPr lang="en-US" sz="2800" dirty="0" err="1" smtClean="0"/>
              <a:t>IaaS</a:t>
            </a:r>
            <a:r>
              <a:rPr lang="en-US" sz="2800" dirty="0" smtClean="0"/>
              <a:t> – infrastructure as a service</a:t>
            </a:r>
          </a:p>
          <a:p>
            <a:pPr marL="574675" indent="-571500">
              <a:buFont typeface="Arial" panose="020B0604020202020204" pitchFamily="34" charset="0"/>
              <a:buChar char="•"/>
            </a:pPr>
            <a:r>
              <a:rPr lang="en-US" sz="2800" dirty="0" smtClean="0"/>
              <a:t>If you need Linux persistent VMs</a:t>
            </a:r>
            <a:endParaRPr lang="en-US" sz="2800" dirty="0" smtClean="0"/>
          </a:p>
          <a:p>
            <a:pPr marL="574675" indent="-571500">
              <a:buFont typeface="Arial" panose="020B0604020202020204" pitchFamily="34" charset="0"/>
              <a:buChar char="•"/>
            </a:pPr>
            <a:r>
              <a:rPr lang="en-US" sz="2800" dirty="0" smtClean="0"/>
              <a:t>Extending </a:t>
            </a:r>
            <a:r>
              <a:rPr lang="en-US" sz="2800" dirty="0" smtClean="0"/>
              <a:t>your own infrastructure into the cloud</a:t>
            </a:r>
          </a:p>
          <a:p>
            <a:pPr marL="574675" indent="-571500">
              <a:buFont typeface="Arial" panose="020B0604020202020204" pitchFamily="34" charset="0"/>
              <a:buChar char="•"/>
            </a:pPr>
            <a:r>
              <a:rPr lang="en-US" sz="2800" dirty="0" smtClean="0"/>
              <a:t>Disaster recovery</a:t>
            </a:r>
          </a:p>
        </p:txBody>
      </p:sp>
      <p:pic>
        <p:nvPicPr>
          <p:cNvPr id="4" name="Picture 3"/>
          <p:cNvPicPr>
            <a:picLocks noChangeAspect="1"/>
          </p:cNvPicPr>
          <p:nvPr/>
        </p:nvPicPr>
        <p:blipFill>
          <a:blip r:embed="rId3"/>
          <a:stretch>
            <a:fillRect/>
          </a:stretch>
        </p:blipFill>
        <p:spPr>
          <a:xfrm>
            <a:off x="5646419" y="1711145"/>
            <a:ext cx="5610225" cy="3152775"/>
          </a:xfrm>
          <a:prstGeom prst="rect">
            <a:avLst/>
          </a:prstGeom>
        </p:spPr>
      </p:pic>
    </p:spTree>
    <p:extLst>
      <p:ext uri="{BB962C8B-B14F-4D97-AF65-F5344CB8AC3E}">
        <p14:creationId xmlns:p14="http://schemas.microsoft.com/office/powerpoint/2010/main" val="9596033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pic>
        <p:nvPicPr>
          <p:cNvPr id="4" name="Picture 3"/>
          <p:cNvPicPr>
            <a:picLocks noChangeAspect="1"/>
          </p:cNvPicPr>
          <p:nvPr/>
        </p:nvPicPr>
        <p:blipFill>
          <a:blip r:embed="rId3"/>
          <a:stretch>
            <a:fillRect/>
          </a:stretch>
        </p:blipFill>
        <p:spPr>
          <a:xfrm>
            <a:off x="5646578" y="1532271"/>
            <a:ext cx="5629275" cy="2819400"/>
          </a:xfrm>
          <a:prstGeom prst="rect">
            <a:avLst/>
          </a:prstGeom>
        </p:spPr>
      </p:pic>
      <p:sp>
        <p:nvSpPr>
          <p:cNvPr id="7" name="Text Placeholder 2"/>
          <p:cNvSpPr>
            <a:spLocks noGrp="1"/>
          </p:cNvSpPr>
          <p:nvPr>
            <p:ph type="body" sz="quarter" idx="10"/>
          </p:nvPr>
        </p:nvSpPr>
        <p:spPr>
          <a:xfrm>
            <a:off x="519113" y="1447799"/>
            <a:ext cx="4459288" cy="4118050"/>
          </a:xfrm>
        </p:spPr>
        <p:txBody>
          <a:bodyPr/>
          <a:lstStyle/>
          <a:p>
            <a:r>
              <a:rPr lang="en-US" sz="2400" dirty="0" smtClean="0"/>
              <a:t>Windows Azure Web Sites</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Simple web sites</a:t>
            </a:r>
          </a:p>
          <a:p>
            <a:pPr marL="574675" indent="-571500">
              <a:buFont typeface="Arial" panose="020B0604020202020204" pitchFamily="34" charset="0"/>
              <a:buChar char="•"/>
            </a:pPr>
            <a:r>
              <a:rPr lang="en-US" sz="2400" dirty="0"/>
              <a:t>E</a:t>
            </a:r>
            <a:r>
              <a:rPr lang="en-US" sz="2400" dirty="0" smtClean="0"/>
              <a:t>asy </a:t>
            </a:r>
            <a:r>
              <a:rPr lang="en-US" sz="2400" dirty="0"/>
              <a:t>and fast </a:t>
            </a:r>
            <a:r>
              <a:rPr lang="en-US" sz="2400" dirty="0" smtClean="0"/>
              <a:t>– site </a:t>
            </a:r>
            <a:r>
              <a:rPr lang="en-US" sz="2400" dirty="0"/>
              <a:t>in seconds</a:t>
            </a:r>
          </a:p>
          <a:p>
            <a:pPr marL="574675" indent="-571500">
              <a:buFont typeface="Arial" panose="020B0604020202020204" pitchFamily="34" charset="0"/>
              <a:buChar char="•"/>
            </a:pPr>
            <a:r>
              <a:rPr lang="en-US" sz="2400" dirty="0" smtClean="0"/>
              <a:t>Built on Windows Azure cloud services to create a </a:t>
            </a:r>
            <a:r>
              <a:rPr lang="en-US" sz="2400" dirty="0" err="1" smtClean="0"/>
              <a:t>PaaS</a:t>
            </a:r>
            <a:r>
              <a:rPr lang="en-US" sz="2400" dirty="0" smtClean="0"/>
              <a:t> optimized for web applications</a:t>
            </a:r>
          </a:p>
          <a:p>
            <a:pPr marL="574675" indent="-571500">
              <a:buFont typeface="Arial" panose="020B0604020202020204" pitchFamily="34" charset="0"/>
              <a:buChar char="•"/>
            </a:pPr>
            <a:r>
              <a:rPr lang="en-US" sz="2400" dirty="0" smtClean="0"/>
              <a:t>Many web applications, frameworks and templates readily available as building blocks</a:t>
            </a:r>
            <a:r>
              <a:rPr lang="en-US" sz="2400" dirty="0"/>
              <a:t>, e.g. Joomla, WordPress, </a:t>
            </a:r>
            <a:r>
              <a:rPr lang="en-US" sz="2400" dirty="0" smtClean="0"/>
              <a:t>Drupal, etc.</a:t>
            </a:r>
          </a:p>
        </p:txBody>
      </p:sp>
    </p:spTree>
    <p:extLst>
      <p:ext uri="{BB962C8B-B14F-4D97-AF65-F5344CB8AC3E}">
        <p14:creationId xmlns:p14="http://schemas.microsoft.com/office/powerpoint/2010/main" val="319783250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285240"/>
            <a:ext cx="5292407" cy="5013680"/>
          </a:xfrm>
        </p:spPr>
        <p:txBody>
          <a:bodyPr/>
          <a:lstStyle/>
          <a:p>
            <a:r>
              <a:rPr lang="en-US" sz="2400" dirty="0" smtClean="0"/>
              <a:t>Windows Azure Cloud Services </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Full </a:t>
            </a:r>
            <a:r>
              <a:rPr lang="en-US" sz="2400" dirty="0" err="1" smtClean="0"/>
              <a:t>PaaS</a:t>
            </a:r>
            <a:r>
              <a:rPr lang="en-US" sz="2400" dirty="0" smtClean="0"/>
              <a:t> – platform as a service</a:t>
            </a:r>
          </a:p>
          <a:p>
            <a:pPr marL="574675" indent="-571500">
              <a:buFont typeface="Arial" panose="020B0604020202020204" pitchFamily="34" charset="0"/>
              <a:buChar char="•"/>
            </a:pPr>
            <a:r>
              <a:rPr lang="en-US" sz="2400" dirty="0" smtClean="0"/>
              <a:t>VM web roles for web services</a:t>
            </a:r>
          </a:p>
          <a:p>
            <a:pPr marL="574675" indent="-571500">
              <a:buFont typeface="Arial" panose="020B0604020202020204" pitchFamily="34" charset="0"/>
              <a:buChar char="•"/>
            </a:pPr>
            <a:r>
              <a:rPr lang="en-US" sz="2400" dirty="0" smtClean="0"/>
              <a:t>VM worker roles for processing </a:t>
            </a:r>
          </a:p>
          <a:p>
            <a:pPr marL="574675" indent="-571500">
              <a:buFont typeface="Arial" panose="020B0604020202020204" pitchFamily="34" charset="0"/>
              <a:buChar char="•"/>
            </a:pPr>
            <a:r>
              <a:rPr lang="en-US" sz="2400" dirty="0" smtClean="0"/>
              <a:t>Application uses a combination of roles</a:t>
            </a:r>
          </a:p>
          <a:p>
            <a:pPr marL="574675" indent="-571500">
              <a:buFont typeface="Arial" panose="020B0604020202020204" pitchFamily="34" charset="0"/>
              <a:buChar char="•"/>
            </a:pPr>
            <a:r>
              <a:rPr lang="en-US" sz="2400" dirty="0" smtClean="0"/>
              <a:t>Unlike Windows Azure web sites: admin access, separate staging and production, flexible connectivity, remote desktop access to VMs</a:t>
            </a:r>
          </a:p>
          <a:p>
            <a:pPr marL="574675" indent="-571500">
              <a:buFont typeface="Arial" panose="020B0604020202020204" pitchFamily="34" charset="0"/>
              <a:buChar char="•"/>
            </a:pPr>
            <a:r>
              <a:rPr lang="en-US" sz="2400" dirty="0" smtClean="0"/>
              <a:t>Unlike Windows Azure VMs: OS updates handled for you, lower operations overhead</a:t>
            </a:r>
          </a:p>
        </p:txBody>
      </p:sp>
      <p:pic>
        <p:nvPicPr>
          <p:cNvPr id="6" name="Picture 5"/>
          <p:cNvPicPr>
            <a:picLocks noChangeAspect="1"/>
          </p:cNvPicPr>
          <p:nvPr/>
        </p:nvPicPr>
        <p:blipFill>
          <a:blip r:embed="rId3"/>
          <a:stretch>
            <a:fillRect/>
          </a:stretch>
        </p:blipFill>
        <p:spPr>
          <a:xfrm>
            <a:off x="6048375" y="1698625"/>
            <a:ext cx="5619750" cy="2647950"/>
          </a:xfrm>
          <a:prstGeom prst="rect">
            <a:avLst/>
          </a:prstGeom>
        </p:spPr>
      </p:pic>
    </p:spTree>
    <p:extLst>
      <p:ext uri="{BB962C8B-B14F-4D97-AF65-F5344CB8AC3E}">
        <p14:creationId xmlns:p14="http://schemas.microsoft.com/office/powerpoint/2010/main" val="328690622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75070" y="4444313"/>
            <a:ext cx="5629275" cy="2143125"/>
          </a:xfrm>
          <a:prstGeom prst="rect">
            <a:avLst/>
          </a:prstGeom>
        </p:spPr>
      </p:pic>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163320"/>
            <a:ext cx="10413047" cy="4745915"/>
          </a:xfrm>
        </p:spPr>
        <p:txBody>
          <a:bodyPr/>
          <a:lstStyle/>
          <a:p>
            <a:r>
              <a:rPr lang="en-US" sz="3600" dirty="0" smtClean="0"/>
              <a:t>Some typical usage patterns in science:</a:t>
            </a:r>
          </a:p>
          <a:p>
            <a:pPr marL="574675" indent="-571500">
              <a:buFont typeface="Arial" panose="020B0604020202020204" pitchFamily="34" charset="0"/>
              <a:buChar char="•"/>
            </a:pPr>
            <a:r>
              <a:rPr lang="en-US" sz="2400" dirty="0" smtClean="0"/>
              <a:t>VM as a work </a:t>
            </a:r>
            <a:r>
              <a:rPr lang="en-US" sz="2400" dirty="0"/>
              <a:t>environment in the </a:t>
            </a:r>
            <a:r>
              <a:rPr lang="en-US" sz="2400" dirty="0" smtClean="0"/>
              <a:t>cloud</a:t>
            </a:r>
            <a:endParaRPr lang="en-US" sz="2400" dirty="0"/>
          </a:p>
          <a:p>
            <a:pPr marL="574675" indent="-571500">
              <a:buFont typeface="Arial" panose="020B0604020202020204" pitchFamily="34" charset="0"/>
              <a:buChar char="•"/>
            </a:pPr>
            <a:r>
              <a:rPr lang="en-US" sz="2400" dirty="0"/>
              <a:t>Manual workstation </a:t>
            </a:r>
            <a:r>
              <a:rPr lang="en-US" sz="2400" dirty="0" smtClean="0"/>
              <a:t>burst for R or </a:t>
            </a:r>
            <a:r>
              <a:rPr lang="en-US" sz="2400" dirty="0" err="1" smtClean="0"/>
              <a:t>Matlab</a:t>
            </a:r>
            <a:endParaRPr lang="en-US" sz="2400" dirty="0"/>
          </a:p>
          <a:p>
            <a:pPr marL="574675" indent="-571500">
              <a:buFont typeface="Arial" panose="020B0604020202020204" pitchFamily="34" charset="0"/>
              <a:buChar char="•"/>
            </a:pPr>
            <a:r>
              <a:rPr lang="en-US" sz="2400" dirty="0"/>
              <a:t>VM as a </a:t>
            </a:r>
            <a:r>
              <a:rPr lang="en-US" sz="2400" dirty="0" smtClean="0"/>
              <a:t>testing environment</a:t>
            </a:r>
            <a:endParaRPr lang="en-US" sz="2400" dirty="0"/>
          </a:p>
          <a:p>
            <a:pPr marL="574675" indent="-571500">
              <a:buFont typeface="Arial" panose="020B0604020202020204" pitchFamily="34" charset="0"/>
              <a:buChar char="•"/>
            </a:pPr>
            <a:r>
              <a:rPr lang="en-US" sz="2400" dirty="0" smtClean="0"/>
              <a:t>Blob storage to share </a:t>
            </a:r>
            <a:r>
              <a:rPr lang="en-US" sz="2400" dirty="0"/>
              <a:t>your </a:t>
            </a:r>
            <a:r>
              <a:rPr lang="en-US" sz="2400" dirty="0" smtClean="0"/>
              <a:t>data </a:t>
            </a:r>
            <a:r>
              <a:rPr lang="en-US" sz="2400" dirty="0"/>
              <a:t>in the </a:t>
            </a:r>
            <a:r>
              <a:rPr lang="en-US" sz="2400" dirty="0" smtClean="0"/>
              <a:t>cloud</a:t>
            </a:r>
            <a:endParaRPr lang="en-US" sz="2400" dirty="0"/>
          </a:p>
          <a:p>
            <a:pPr marL="574675" indent="-571500">
              <a:buFont typeface="Arial" panose="020B0604020202020204" pitchFamily="34" charset="0"/>
              <a:buChar char="•"/>
            </a:pPr>
            <a:r>
              <a:rPr lang="en-US" sz="2400" dirty="0" smtClean="0"/>
              <a:t>Persistent </a:t>
            </a:r>
            <a:r>
              <a:rPr lang="en-US" sz="2400" dirty="0"/>
              <a:t>queue and table to scale embarrassingly parallel workload</a:t>
            </a:r>
          </a:p>
          <a:p>
            <a:pPr marL="574675" indent="-571500">
              <a:buFont typeface="Arial" panose="020B0604020202020204" pitchFamily="34" charset="0"/>
              <a:buChar char="•"/>
            </a:pPr>
            <a:r>
              <a:rPr lang="en-US" sz="2400" dirty="0"/>
              <a:t>Publish </a:t>
            </a:r>
            <a:r>
              <a:rPr lang="en-US" sz="2400" dirty="0" smtClean="0"/>
              <a:t>reproducible simulations </a:t>
            </a:r>
            <a:r>
              <a:rPr lang="en-US" sz="2400" dirty="0"/>
              <a:t>in the </a:t>
            </a:r>
            <a:r>
              <a:rPr lang="en-US" sz="2400" dirty="0" smtClean="0"/>
              <a:t>cloud</a:t>
            </a:r>
          </a:p>
          <a:p>
            <a:pPr marL="574675" indent="-571500">
              <a:buFont typeface="Arial" panose="020B0604020202020204" pitchFamily="34" charset="0"/>
              <a:buChar char="•"/>
            </a:pPr>
            <a:endParaRPr lang="en-US" sz="2400" dirty="0"/>
          </a:p>
          <a:p>
            <a:r>
              <a:rPr lang="en-US" sz="2400" i="1" dirty="0" smtClean="0"/>
              <a:t>All can be implemented using the 3 basic patterns</a:t>
            </a:r>
            <a:br>
              <a:rPr lang="en-US" sz="2400" i="1" dirty="0" smtClean="0"/>
            </a:br>
            <a:r>
              <a:rPr lang="en-US" sz="2400" i="1" dirty="0" smtClean="0"/>
              <a:t>offered by Windows Azure. You can also combine. </a:t>
            </a:r>
            <a:br>
              <a:rPr lang="en-US" sz="2400" i="1" dirty="0" smtClean="0"/>
            </a:br>
            <a:r>
              <a:rPr lang="en-US" sz="2400" i="1" dirty="0" smtClean="0"/>
              <a:t>We will illustrate throughout the class. </a:t>
            </a:r>
            <a:endParaRPr lang="en-US" sz="2400" i="1" dirty="0"/>
          </a:p>
        </p:txBody>
      </p:sp>
    </p:spTree>
    <p:extLst>
      <p:ext uri="{BB962C8B-B14F-4D97-AF65-F5344CB8AC3E}">
        <p14:creationId xmlns:p14="http://schemas.microsoft.com/office/powerpoint/2010/main" val="308862896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a:t>
            </a:r>
            <a:r>
              <a:rPr lang="en-US" sz="3600" dirty="0"/>
              <a:t>– what we have </a:t>
            </a:r>
            <a:r>
              <a:rPr lang="en-US" sz="3600" dirty="0" smtClean="0"/>
              <a:t>learned:</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dirty="0" err="1" smtClean="0"/>
              <a:t>IaaS</a:t>
            </a:r>
            <a:r>
              <a:rPr lang="en-US" sz="2800" dirty="0" smtClean="0"/>
              <a:t>, </a:t>
            </a:r>
            <a:r>
              <a:rPr lang="en-US" sz="2800" dirty="0" err="1" smtClean="0"/>
              <a:t>PaaS</a:t>
            </a:r>
            <a:r>
              <a:rPr lang="en-US" sz="2800"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 = </a:t>
            </a:r>
            <a:r>
              <a:rPr lang="en-US" dirty="0" err="1" smtClean="0">
                <a:latin typeface="Segoe UI Light" panose="020B0502040204020203" pitchFamily="34" charset="0"/>
                <a:cs typeface="Segoe UI Light" panose="020B0502040204020203" pitchFamily="34" charset="0"/>
              </a:rPr>
              <a:t>IaaS</a:t>
            </a:r>
            <a:endParaRPr lang="en-US"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 = web-specific </a:t>
            </a:r>
            <a:r>
              <a:rPr lang="en-US" dirty="0" err="1" smtClean="0">
                <a:latin typeface="Segoe UI Light" panose="020B0502040204020203" pitchFamily="34" charset="0"/>
                <a:cs typeface="Segoe UI Light" panose="020B0502040204020203" pitchFamily="34" charset="0"/>
              </a:rPr>
              <a:t>PaaS</a:t>
            </a:r>
            <a:endParaRPr lang="en-US"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 = full </a:t>
            </a:r>
            <a:r>
              <a:rPr lang="en-US" dirty="0" err="1" smtClean="0">
                <a:latin typeface="Segoe UI Light" panose="020B0502040204020203" pitchFamily="34" charset="0"/>
                <a:cs typeface="Segoe UI Light" panose="020B0502040204020203" pitchFamily="34" charset="0"/>
              </a:rPr>
              <a:t>PaaS</a:t>
            </a:r>
            <a:endParaRPr lang="en-US"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337239540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63786" y="766763"/>
            <a:ext cx="4225039" cy="2743200"/>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Bursting</a:t>
              </a: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Bursting</a:t>
              </a: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7553" y="2104084"/>
            <a:ext cx="302896" cy="398281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06705" y="110222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Cloud Computing Variants</a:t>
            </a:r>
            <a:endParaRPr lang="en-US" sz="5400" dirty="0">
              <a:solidFill>
                <a:schemeClr val="accent2">
                  <a:alpha val="99000"/>
                </a:schemeClr>
              </a:solidFill>
            </a:endParaRPr>
          </a:p>
        </p:txBody>
      </p:sp>
      <p:grpSp>
        <p:nvGrpSpPr>
          <p:cNvPr id="4" name="Group 3"/>
          <p:cNvGrpSpPr/>
          <p:nvPr/>
        </p:nvGrpSpPr>
        <p:grpSpPr>
          <a:xfrm>
            <a:off x="795377" y="1319029"/>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Rectangle 137"/>
          <p:cNvSpPr/>
          <p:nvPr/>
        </p:nvSpPr>
        <p:spPr>
          <a:xfrm>
            <a:off x="4380302" y="1329077"/>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4410447" y="5273647"/>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4410447" y="4818828"/>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4410447" y="5728464"/>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4410447" y="390919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4410447" y="345437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4410447" y="4364009"/>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4410447" y="254473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4410447" y="208991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4410447" y="299955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6057919" y="4322900"/>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31485" y="43797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4271939" y="2089914"/>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859670" y="2664074"/>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6" name="Group 5"/>
          <p:cNvGrpSpPr/>
          <p:nvPr/>
        </p:nvGrpSpPr>
        <p:grpSpPr>
          <a:xfrm>
            <a:off x="6461726" y="1319029"/>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19029"/>
            <a:ext cx="2323096" cy="4790431"/>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7" name="Rectangle 176"/>
            <p:cNvSpPr/>
            <p:nvPr/>
          </p:nvSpPr>
          <p:spPr>
            <a:xfrm>
              <a:off x="9040806" y="417353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76" name="Rectangle 175"/>
            <p:cNvSpPr/>
            <p:nvPr/>
          </p:nvSpPr>
          <p:spPr>
            <a:xfrm>
              <a:off x="9040806" y="599280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50100"/>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 name="Left Brace 63"/>
          <p:cNvSpPr/>
          <p:nvPr/>
        </p:nvSpPr>
        <p:spPr>
          <a:xfrm flipH="1">
            <a:off x="11168000" y="2102167"/>
            <a:ext cx="228600" cy="397764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59844"/>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0222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09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811135" y="549507"/>
            <a:ext cx="1616774" cy="5724659"/>
          </a:xfrm>
          <a:prstGeom prst="rect">
            <a:avLst/>
          </a:prstGeom>
        </p:spPr>
      </p:pic>
      <p:sp>
        <p:nvSpPr>
          <p:cNvPr id="4" name="Title 3"/>
          <p:cNvSpPr>
            <a:spLocks noGrp="1"/>
          </p:cNvSpPr>
          <p:nvPr>
            <p:ph type="title" idx="4294967295"/>
          </p:nvPr>
        </p:nvSpPr>
        <p:spPr>
          <a:xfrm>
            <a:off x="9525984" y="2740248"/>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a:t>Pay </a:t>
            </a:r>
            <a:r>
              <a:rPr lang="en-US" dirty="0">
                <a:solidFill>
                  <a:srgbClr val="00AEEF">
                    <a:alpha val="99000"/>
                  </a:srgbClr>
                </a:solidFill>
              </a:rPr>
              <a:t>only </a:t>
            </a:r>
            <a:r>
              <a:rPr lang="en-US" dirty="0"/>
              <a:t>for what you use</a:t>
            </a:r>
          </a:p>
        </p:txBody>
      </p:sp>
      <p:sp>
        <p:nvSpPr>
          <p:cNvPr id="3" name="Text Placeholder 2"/>
          <p:cNvSpPr>
            <a:spLocks noGrp="1"/>
          </p:cNvSpPr>
          <p:nvPr>
            <p:ph type="body" sz="quarter" idx="10"/>
          </p:nvPr>
        </p:nvSpPr>
        <p:spPr>
          <a:xfrm>
            <a:off x="585100" y="1504360"/>
            <a:ext cx="11149013" cy="4185761"/>
          </a:xfrm>
        </p:spPr>
        <p:txBody>
          <a:bodyPr/>
          <a:lstStyle/>
          <a:p>
            <a:pPr marL="171450" indent="-171450">
              <a:lnSpc>
                <a:spcPct val="150000"/>
              </a:lnSpc>
              <a:buFont typeface="Arial" pitchFamily="34" charset="0"/>
              <a:buChar char="•"/>
            </a:pPr>
            <a:r>
              <a:rPr lang="en-US" dirty="0"/>
              <a:t>There are no upfront cost</a:t>
            </a:r>
          </a:p>
          <a:p>
            <a:pPr marL="171450" indent="-171450">
              <a:lnSpc>
                <a:spcPct val="150000"/>
              </a:lnSpc>
              <a:buFont typeface="Arial" pitchFamily="34" charset="0"/>
              <a:buChar char="•"/>
            </a:pPr>
            <a:r>
              <a:rPr lang="en-US" dirty="0"/>
              <a:t>There is no need to buy any up front server </a:t>
            </a:r>
            <a:r>
              <a:rPr lang="en-US" dirty="0" smtClean="0"/>
              <a:t>licenses.</a:t>
            </a:r>
          </a:p>
          <a:p>
            <a:pPr marL="171450" indent="-171450">
              <a:lnSpc>
                <a:spcPct val="100000"/>
              </a:lnSpc>
              <a:buFont typeface="Arial" pitchFamily="34" charset="0"/>
              <a:buChar char="•"/>
            </a:pPr>
            <a:r>
              <a:rPr lang="en-US" dirty="0" smtClean="0"/>
              <a:t>Likewise </a:t>
            </a:r>
            <a:r>
              <a:rPr lang="en-US" dirty="0"/>
              <a:t>if you use a SQL </a:t>
            </a:r>
            <a:r>
              <a:rPr lang="en-US" dirty="0" smtClean="0"/>
              <a:t>database you </a:t>
            </a:r>
            <a:r>
              <a:rPr lang="en-US" dirty="0"/>
              <a:t>don’t have to buy </a:t>
            </a:r>
            <a:r>
              <a:rPr lang="en-US" dirty="0" smtClean="0"/>
              <a:t>a</a:t>
            </a:r>
            <a:br>
              <a:rPr lang="en-US" dirty="0" smtClean="0"/>
            </a:br>
            <a:r>
              <a:rPr lang="en-US" dirty="0" smtClean="0"/>
              <a:t>SQL </a:t>
            </a:r>
            <a:r>
              <a:rPr lang="en-US" dirty="0"/>
              <a:t>Server </a:t>
            </a:r>
            <a:r>
              <a:rPr lang="en-US" dirty="0" smtClean="0"/>
              <a:t>license.  </a:t>
            </a:r>
            <a:endParaRPr lang="en-US" dirty="0"/>
          </a:p>
          <a:p>
            <a:pPr marL="171450" indent="-171450">
              <a:lnSpc>
                <a:spcPct val="150000"/>
              </a:lnSpc>
              <a:buFont typeface="Arial" pitchFamily="34" charset="0"/>
              <a:buChar char="•"/>
            </a:pPr>
            <a:r>
              <a:rPr lang="en-US" dirty="0"/>
              <a:t>For </a:t>
            </a:r>
            <a:r>
              <a:rPr lang="en-US" dirty="0" smtClean="0"/>
              <a:t>Virtual </a:t>
            </a:r>
            <a:r>
              <a:rPr lang="en-US" dirty="0"/>
              <a:t>Machines and Web Sites </a:t>
            </a:r>
            <a:r>
              <a:rPr lang="en-US" dirty="0" smtClean="0"/>
              <a:t>you pay </a:t>
            </a:r>
            <a:r>
              <a:rPr lang="en-US" dirty="0"/>
              <a:t>by the hour.  </a:t>
            </a:r>
          </a:p>
          <a:p>
            <a:pPr marL="171450" indent="-171450">
              <a:lnSpc>
                <a:spcPct val="100000"/>
              </a:lnSpc>
              <a:buFont typeface="Arial" pitchFamily="34" charset="0"/>
              <a:buChar char="•"/>
            </a:pPr>
            <a:r>
              <a:rPr lang="en-US" dirty="0" smtClean="0"/>
              <a:t>You </a:t>
            </a:r>
            <a:r>
              <a:rPr lang="en-US" dirty="0"/>
              <a:t>can scale up and scale down your solutions or even turn them on and off as necessary</a:t>
            </a:r>
          </a:p>
        </p:txBody>
      </p:sp>
    </p:spTree>
    <p:extLst>
      <p:ext uri="{BB962C8B-B14F-4D97-AF65-F5344CB8AC3E}">
        <p14:creationId xmlns:p14="http://schemas.microsoft.com/office/powerpoint/2010/main" val="6503444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sp>
        <p:nvSpPr>
          <p:cNvPr id="14" name="Rectangle 13"/>
          <p:cNvSpPr/>
          <p:nvPr/>
        </p:nvSpPr>
        <p:spPr bwMode="auto">
          <a:xfrm>
            <a:off x="9668403" y="2422178"/>
            <a:ext cx="2215590"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10483615" y="2868349"/>
            <a:ext cx="585166"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056f45ac-cfcc-4b56-bbac-b1c235d1a591"/>
    <ds:schemaRef ds:uri="http://www.w3.org/XML/1998/namespace"/>
    <ds:schemaRef ds:uri="http://purl.org/dc/dcmitype/"/>
  </ds:schemaRefs>
</ds:datastoreItem>
</file>

<file path=customXml/itemProps2.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2517</TotalTime>
  <Words>3562</Words>
  <Application>Microsoft Office PowerPoint</Application>
  <PresentationFormat>Custom</PresentationFormat>
  <Paragraphs>529</Paragraphs>
  <Slides>30</Slides>
  <Notes>28</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30</vt:i4>
      </vt:variant>
    </vt:vector>
  </HeadingPairs>
  <TitlesOfParts>
    <vt:vector size="41" baseType="lpstr">
      <vt:lpstr>Wingdings</vt:lpstr>
      <vt:lpstr>Arial</vt:lpstr>
      <vt:lpstr>Consolas</vt:lpstr>
      <vt:lpstr>Segoe UI Light</vt:lpstr>
      <vt:lpstr>Kozuka Gothic Pro R</vt:lpstr>
      <vt:lpstr>Segoe UI</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Windows Azure Overview</vt:lpstr>
      <vt:lpstr>PowerPoint Presentation</vt:lpstr>
      <vt:lpstr>Cloud Computing Patterns</vt:lpstr>
      <vt:lpstr>Cloud Computing Variants</vt:lpstr>
      <vt:lpstr>Global Footprint</vt:lpstr>
      <vt:lpstr>Pay only for what you use</vt:lpstr>
      <vt:lpstr>PowerPoint Presentation</vt:lpstr>
      <vt:lpstr>Windows Azure Portal</vt:lpstr>
      <vt:lpstr>PowerPoint Presentation</vt:lpstr>
      <vt:lpstr>VM with persistent drive</vt:lpstr>
      <vt:lpstr>Continuous storage geo-replication </vt:lpstr>
      <vt:lpstr>PowerPoint Presentation</vt:lpstr>
      <vt:lpstr>PowerPoint Presentation</vt:lpstr>
      <vt:lpstr>What is a Cloud Service?</vt:lpstr>
      <vt:lpstr>Application building blocks</vt:lpstr>
      <vt:lpstr>PowerPoint Presentation</vt:lpstr>
      <vt:lpstr>PowerPoint Presentation</vt:lpstr>
      <vt:lpstr>PowerPoint Presentation</vt:lpstr>
      <vt:lpstr>PowerPoint Presentation</vt:lpstr>
      <vt:lpstr>Windows Azure Scenarios</vt:lpstr>
      <vt:lpstr>Cloud Patterns for Research Scientists</vt:lpstr>
      <vt:lpstr>Cloud Patterns for Research Scientists</vt:lpstr>
      <vt:lpstr>Cloud Patterns for Research Scientists</vt:lpstr>
      <vt:lpstr>Cloud Patterns for Research Scientists</vt:lpstr>
      <vt:lpstr>Cloud Patterns for Research Scientists</vt:lpstr>
      <vt:lpstr>PowerPoint Presentation</vt:lpstr>
      <vt:lpstr>Summary</vt:lpstr>
      <vt:lpstr>Windows Azure Overview</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Dennis Gannon</cp:lastModifiedBy>
  <cp:revision>202</cp:revision>
  <cp:lastPrinted>2011-10-11T14:25:22Z</cp:lastPrinted>
  <dcterms:created xsi:type="dcterms:W3CDTF">2011-03-29T16:07:22Z</dcterms:created>
  <dcterms:modified xsi:type="dcterms:W3CDTF">2013-10-02T00:17:03Z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